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351" r:id="rId7"/>
    <p:sldId id="352" r:id="rId8"/>
    <p:sldId id="347" r:id="rId9"/>
    <p:sldId id="348" r:id="rId10"/>
    <p:sldId id="349" r:id="rId11"/>
    <p:sldId id="354" r:id="rId12"/>
    <p:sldId id="355" r:id="rId13"/>
    <p:sldId id="353" r:id="rId14"/>
  </p:sldIdLst>
  <p:sldSz cx="9144000" cy="5143500" type="screen16x9"/>
  <p:notesSz cx="6858000" cy="9144000"/>
  <p:embeddedFontLst>
    <p:embeddedFont>
      <p:font typeface="Crimson Text" panose="020B060402020202020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Vidaloka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30D"/>
    <a:srgbClr val="03F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83440A-ADAF-4A33-9BFE-0ECD14349117}">
  <a:tblStyle styleId="{4F83440A-ADAF-4A33-9BFE-0ECD143491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453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1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266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4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0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78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81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43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1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4306366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Uri ziv, Michal Shechter, Nadav Sananes</a:t>
            </a:r>
            <a:endParaRPr dirty="0"/>
          </a:p>
        </p:txBody>
      </p:sp>
      <p:pic>
        <p:nvPicPr>
          <p:cNvPr id="3" name="Picture 2" descr="A logo on a white surface&#10;&#10;Description automatically generated">
            <a:extLst>
              <a:ext uri="{FF2B5EF4-FFF2-40B4-BE49-F238E27FC236}">
                <a16:creationId xmlns:a16="http://schemas.microsoft.com/office/drawing/2014/main" id="{D014D934-F6DC-1D5E-D648-A9F51880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95" y="1024352"/>
            <a:ext cx="4634610" cy="30947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97DE296-A289-6458-9096-6F9F772D6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1136413" y="435645"/>
            <a:ext cx="6871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tage 4: </a:t>
            </a:r>
            <a:r>
              <a:rPr lang="en-US" dirty="0"/>
              <a:t>finding the best arrangement</a:t>
            </a:r>
            <a:br>
              <a:rPr lang="en-US" dirty="0"/>
            </a:br>
            <a:endParaRPr dirty="0"/>
          </a:p>
        </p:txBody>
      </p:sp>
      <p:pic>
        <p:nvPicPr>
          <p:cNvPr id="3" name="Picture 2" descr="A table with white plates on it&#10;&#10;Description automatically generated">
            <a:extLst>
              <a:ext uri="{FF2B5EF4-FFF2-40B4-BE49-F238E27FC236}">
                <a16:creationId xmlns:a16="http://schemas.microsoft.com/office/drawing/2014/main" id="{AD2810A3-A920-E29D-5EED-EEB75405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02" y="1167160"/>
            <a:ext cx="2726475" cy="3635299"/>
          </a:xfrm>
          <a:prstGeom prst="rect">
            <a:avLst/>
          </a:prstGeom>
        </p:spPr>
      </p:pic>
      <p:sp>
        <p:nvSpPr>
          <p:cNvPr id="4" name="Google Shape;535;p63">
            <a:extLst>
              <a:ext uri="{FF2B5EF4-FFF2-40B4-BE49-F238E27FC236}">
                <a16:creationId xmlns:a16="http://schemas.microsoft.com/office/drawing/2014/main" id="{9101B63F-6A65-AAB0-F6F2-9224DAFB3C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1760" y="1534871"/>
            <a:ext cx="357514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We find the best arrangement possible according to the constraints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We can’t promise everyone will end up happy, but we sure try…</a:t>
            </a:r>
          </a:p>
        </p:txBody>
      </p:sp>
    </p:spTree>
    <p:extLst>
      <p:ext uri="{BB962C8B-B14F-4D97-AF65-F5344CB8AC3E}">
        <p14:creationId xmlns:p14="http://schemas.microsoft.com/office/powerpoint/2010/main" val="393230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1136413" y="435645"/>
            <a:ext cx="6871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User Interface: Flask Website</a:t>
            </a:r>
            <a:endParaRPr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F4795713-3DC7-F6EA-CFD8-3B1DA086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59" y="980111"/>
            <a:ext cx="2325377" cy="372774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37D159-119F-64FC-3AB9-DD21EAEF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8" y="1145994"/>
            <a:ext cx="5180660" cy="34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6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1136413" y="435645"/>
            <a:ext cx="6871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User Interface: Flask Website</a:t>
            </a:r>
            <a:endParaRPr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3836A326-3806-8051-57E7-686AF5DC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13" y="1008345"/>
            <a:ext cx="3012461" cy="4035803"/>
          </a:xfrm>
          <a:prstGeom prst="rect">
            <a:avLst/>
          </a:prstGeom>
        </p:spPr>
      </p:pic>
      <p:pic>
        <p:nvPicPr>
          <p:cNvPr id="5" name="Picture 4" descr="A table with plates on it&#10;&#10;Description automatically generated">
            <a:extLst>
              <a:ext uri="{FF2B5EF4-FFF2-40B4-BE49-F238E27FC236}">
                <a16:creationId xmlns:a16="http://schemas.microsoft.com/office/drawing/2014/main" id="{DE007212-6702-C7DA-E2C0-9D5AE1814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18"/>
          <a:stretch/>
        </p:blipFill>
        <p:spPr>
          <a:xfrm>
            <a:off x="1316291" y="1008345"/>
            <a:ext cx="2542031" cy="41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4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EA1C2C-F94C-0B4E-6370-2098EAB6B75B}"/>
              </a:ext>
            </a:extLst>
          </p:cNvPr>
          <p:cNvSpPr/>
          <p:nvPr/>
        </p:nvSpPr>
        <p:spPr>
          <a:xfrm>
            <a:off x="8645912" y="4728118"/>
            <a:ext cx="312234" cy="3196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Google Shape;488;p60">
            <a:extLst>
              <a:ext uri="{FF2B5EF4-FFF2-40B4-BE49-F238E27FC236}">
                <a16:creationId xmlns:a16="http://schemas.microsoft.com/office/drawing/2014/main" id="{55DFEF6F-0D11-A8BB-7997-1C3ABA9E8909}"/>
              </a:ext>
            </a:extLst>
          </p:cNvPr>
          <p:cNvSpPr txBox="1">
            <a:spLocks/>
          </p:cNvSpPr>
          <p:nvPr/>
        </p:nvSpPr>
        <p:spPr>
          <a:xfrm>
            <a:off x="1014048" y="1507780"/>
            <a:ext cx="71158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/>
              <a:t>Thanks for listening!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F3B421F-8221-1482-8C39-4608C461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77" y="4003750"/>
            <a:ext cx="788503" cy="1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3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EA1C2C-F94C-0B4E-6370-2098EAB6B75B}"/>
              </a:ext>
            </a:extLst>
          </p:cNvPr>
          <p:cNvSpPr/>
          <p:nvPr/>
        </p:nvSpPr>
        <p:spPr>
          <a:xfrm>
            <a:off x="8645912" y="4728118"/>
            <a:ext cx="312234" cy="3196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1713793" y="837622"/>
            <a:ext cx="56788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How many people were at your Passover evening? </a:t>
            </a:r>
            <a:endParaRPr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5F7BB-529A-B2A4-F30D-D0A587CEB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717" y="3129509"/>
            <a:ext cx="8568566" cy="2459239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800" dirty="0"/>
              <a:t>we wanted to solve this problem in one easy click (or maybe just a little bit more)</a:t>
            </a:r>
          </a:p>
          <a:p>
            <a:pPr marL="114300" indent="0" algn="ctr">
              <a:buNone/>
            </a:pPr>
            <a:r>
              <a:rPr lang="en-US" sz="1800" dirty="0"/>
              <a:t>All you have to do is to take a picture of your table and tell us who is the annoying aunt you want to sit away from you, and who is inseparable. </a:t>
            </a:r>
          </a:p>
          <a:p>
            <a:pPr marL="114300" indent="0" algn="ctr">
              <a:buNone/>
            </a:pPr>
            <a:endParaRPr lang="en-US" sz="1800" dirty="0"/>
          </a:p>
        </p:txBody>
      </p:sp>
      <p:sp>
        <p:nvSpPr>
          <p:cNvPr id="4" name="Google Shape;488;p60">
            <a:extLst>
              <a:ext uri="{FF2B5EF4-FFF2-40B4-BE49-F238E27FC236}">
                <a16:creationId xmlns:a16="http://schemas.microsoft.com/office/drawing/2014/main" id="{55DFEF6F-0D11-A8BB-7997-1C3ABA9E8909}"/>
              </a:ext>
            </a:extLst>
          </p:cNvPr>
          <p:cNvSpPr txBox="1">
            <a:spLocks/>
          </p:cNvSpPr>
          <p:nvPr/>
        </p:nvSpPr>
        <p:spPr>
          <a:xfrm>
            <a:off x="1014048" y="1507780"/>
            <a:ext cx="71158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/>
              <a:t>And how long it took you to decide who sits where?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F3B421F-8221-1482-8C39-4608C461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77" y="4003750"/>
            <a:ext cx="788503" cy="1753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ow does it work?</a:t>
            </a:r>
            <a:endParaRPr dirty="0"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593317" y="2058443"/>
            <a:ext cx="2609866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Detecting the table’s seat layout</a:t>
            </a:r>
            <a:endParaRPr dirty="0"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4786500" y="2058443"/>
            <a:ext cx="2915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dding guest names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nd constrains</a:t>
            </a:r>
            <a:endParaRPr dirty="0"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4414792" y="3813161"/>
            <a:ext cx="3658515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eturning the best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sitting arrangement</a:t>
            </a:r>
            <a:endParaRPr dirty="0"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81316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label relaxation 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1136413" y="435645"/>
            <a:ext cx="6871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tage 1: </a:t>
            </a:r>
            <a:r>
              <a:rPr lang="en-US" dirty="0"/>
              <a:t>Detecting the table’s seat layout</a:t>
            </a:r>
            <a:br>
              <a:rPr lang="en-US" dirty="0"/>
            </a:br>
            <a:endParaRPr dirty="0"/>
          </a:p>
        </p:txBody>
      </p:sp>
      <p:sp>
        <p:nvSpPr>
          <p:cNvPr id="38" name="Google Shape;535;p63">
            <a:extLst>
              <a:ext uri="{FF2B5EF4-FFF2-40B4-BE49-F238E27FC236}">
                <a16:creationId xmlns:a16="http://schemas.microsoft.com/office/drawing/2014/main" id="{E4EFA3E5-2BD8-49BF-5B7F-7025E3FB6B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3536" y="1344417"/>
            <a:ext cx="7616925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Using an image of the dining table, we want to find: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dirty="0"/>
              <a:t>How many seats there are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dirty="0"/>
              <a:t>Which seats are next to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dirty="0"/>
              <a:t>Which seats are across one another</a:t>
            </a:r>
          </a:p>
        </p:txBody>
      </p:sp>
      <p:sp>
        <p:nvSpPr>
          <p:cNvPr id="39" name="Google Shape;535;p63">
            <a:extLst>
              <a:ext uri="{FF2B5EF4-FFF2-40B4-BE49-F238E27FC236}">
                <a16:creationId xmlns:a16="http://schemas.microsoft.com/office/drawing/2014/main" id="{8A83007F-D638-B739-0C7A-BEA628C44BB9}"/>
              </a:ext>
            </a:extLst>
          </p:cNvPr>
          <p:cNvSpPr txBox="1">
            <a:spLocks/>
          </p:cNvSpPr>
          <p:nvPr/>
        </p:nvSpPr>
        <p:spPr>
          <a:xfrm>
            <a:off x="763536" y="3110029"/>
            <a:ext cx="3637476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000" b="1" dirty="0"/>
              <a:t>How? By detecting the plates on the table!</a:t>
            </a:r>
          </a:p>
        </p:txBody>
      </p:sp>
      <p:pic>
        <p:nvPicPr>
          <p:cNvPr id="41" name="Picture 40" descr="A table with white plates on it&#10;&#10;Description automatically generated">
            <a:extLst>
              <a:ext uri="{FF2B5EF4-FFF2-40B4-BE49-F238E27FC236}">
                <a16:creationId xmlns:a16="http://schemas.microsoft.com/office/drawing/2014/main" id="{204D4B24-9F20-FF74-69DE-DF7B8D47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15" y="1144393"/>
            <a:ext cx="2631686" cy="3508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-414476" y="243472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Plates detection</a:t>
            </a:r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390661" y="957841"/>
            <a:ext cx="1562658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Setting a threshold</a:t>
            </a:r>
            <a:endParaRPr dirty="0"/>
          </a:p>
        </p:txBody>
      </p:sp>
      <p:pic>
        <p:nvPicPr>
          <p:cNvPr id="1026" name="Picture 2" descr="‪Arrow Png Images – Browse 654,803 Stock Photos, Vectors, and Video | Adobe  Stock‬‏">
            <a:extLst>
              <a:ext uri="{FF2B5EF4-FFF2-40B4-BE49-F238E27FC236}">
                <a16:creationId xmlns:a16="http://schemas.microsoft.com/office/drawing/2014/main" id="{27EF8EFC-992D-03B9-7AB7-FF4DA5F3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503" y="1201241"/>
            <a:ext cx="766994" cy="5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5;p63">
            <a:extLst>
              <a:ext uri="{FF2B5EF4-FFF2-40B4-BE49-F238E27FC236}">
                <a16:creationId xmlns:a16="http://schemas.microsoft.com/office/drawing/2014/main" id="{4BB5347D-92B5-69E0-6922-C62BFD18B1A7}"/>
              </a:ext>
            </a:extLst>
          </p:cNvPr>
          <p:cNvSpPr txBox="1">
            <a:spLocks/>
          </p:cNvSpPr>
          <p:nvPr/>
        </p:nvSpPr>
        <p:spPr>
          <a:xfrm>
            <a:off x="2416861" y="957841"/>
            <a:ext cx="1872336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Canny edge </a:t>
            </a:r>
          </a:p>
          <a:p>
            <a:pPr marL="0" indent="0">
              <a:spcAft>
                <a:spcPts val="1200"/>
              </a:spcAft>
            </a:pPr>
            <a:r>
              <a:rPr lang="en-US" dirty="0"/>
              <a:t>detector</a:t>
            </a:r>
          </a:p>
        </p:txBody>
      </p:sp>
      <p:sp>
        <p:nvSpPr>
          <p:cNvPr id="3" name="Google Shape;535;p63">
            <a:extLst>
              <a:ext uri="{FF2B5EF4-FFF2-40B4-BE49-F238E27FC236}">
                <a16:creationId xmlns:a16="http://schemas.microsoft.com/office/drawing/2014/main" id="{A3F8907A-330A-F093-45E0-6AEF39F4404B}"/>
              </a:ext>
            </a:extLst>
          </p:cNvPr>
          <p:cNvSpPr txBox="1">
            <a:spLocks/>
          </p:cNvSpPr>
          <p:nvPr/>
        </p:nvSpPr>
        <p:spPr>
          <a:xfrm>
            <a:off x="7056251" y="957841"/>
            <a:ext cx="2172891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Finding the plates</a:t>
            </a:r>
          </a:p>
        </p:txBody>
      </p:sp>
      <p:sp>
        <p:nvSpPr>
          <p:cNvPr id="4" name="Google Shape;535;p63">
            <a:extLst>
              <a:ext uri="{FF2B5EF4-FFF2-40B4-BE49-F238E27FC236}">
                <a16:creationId xmlns:a16="http://schemas.microsoft.com/office/drawing/2014/main" id="{5EFBF458-2C54-F4EC-1B64-E2473CF1CD4A}"/>
              </a:ext>
            </a:extLst>
          </p:cNvPr>
          <p:cNvSpPr txBox="1">
            <a:spLocks/>
          </p:cNvSpPr>
          <p:nvPr/>
        </p:nvSpPr>
        <p:spPr>
          <a:xfrm>
            <a:off x="4752739" y="957841"/>
            <a:ext cx="1872337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Finding contours</a:t>
            </a:r>
          </a:p>
        </p:txBody>
      </p:sp>
      <p:pic>
        <p:nvPicPr>
          <p:cNvPr id="5" name="Picture 2" descr="‪Arrow Png Images – Browse 654,803 Stock Photos, Vectors, and Video | Adobe  Stock‬‏">
            <a:extLst>
              <a:ext uri="{FF2B5EF4-FFF2-40B4-BE49-F238E27FC236}">
                <a16:creationId xmlns:a16="http://schemas.microsoft.com/office/drawing/2014/main" id="{B845A506-2E60-98AC-310F-F203CE30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72" y="1201241"/>
            <a:ext cx="766994" cy="5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‪Arrow Png Images – Browse 654,803 Stock Photos, Vectors, and Video | Adobe  Stock‬‏">
            <a:extLst>
              <a:ext uri="{FF2B5EF4-FFF2-40B4-BE49-F238E27FC236}">
                <a16:creationId xmlns:a16="http://schemas.microsoft.com/office/drawing/2014/main" id="{B5A98118-5E99-ECAF-7C30-CB8EED3A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754" y="1201241"/>
            <a:ext cx="766994" cy="5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table with a blue surface with white circles">
            <a:extLst>
              <a:ext uri="{FF2B5EF4-FFF2-40B4-BE49-F238E27FC236}">
                <a16:creationId xmlns:a16="http://schemas.microsoft.com/office/drawing/2014/main" id="{9CB2E219-B419-6532-DA09-299E0D7A3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87"/>
          <a:stretch/>
        </p:blipFill>
        <p:spPr>
          <a:xfrm>
            <a:off x="84263" y="2103309"/>
            <a:ext cx="2012165" cy="2657102"/>
          </a:xfrm>
          <a:prstGeom prst="rect">
            <a:avLst/>
          </a:prstGeom>
        </p:spPr>
      </p:pic>
      <p:pic>
        <p:nvPicPr>
          <p:cNvPr id="10" name="Picture 9" descr="A table with a blue surface with white circles&#10;&#10;Description automatically generated">
            <a:extLst>
              <a:ext uri="{FF2B5EF4-FFF2-40B4-BE49-F238E27FC236}">
                <a16:creationId xmlns:a16="http://schemas.microsoft.com/office/drawing/2014/main" id="{F6D050C3-0F59-6D8A-FA73-D2373CA03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84" r="50000"/>
          <a:stretch/>
        </p:blipFill>
        <p:spPr>
          <a:xfrm>
            <a:off x="2332570" y="2103309"/>
            <a:ext cx="2129265" cy="2657102"/>
          </a:xfrm>
          <a:prstGeom prst="rect">
            <a:avLst/>
          </a:prstGeom>
        </p:spPr>
      </p:pic>
      <p:pic>
        <p:nvPicPr>
          <p:cNvPr id="7" name="Picture 6" descr="A table with a blue surface with white circles&#10;&#10;Description automatically generated">
            <a:extLst>
              <a:ext uri="{FF2B5EF4-FFF2-40B4-BE49-F238E27FC236}">
                <a16:creationId xmlns:a16="http://schemas.microsoft.com/office/drawing/2014/main" id="{95E228B4-7F48-569A-5E02-2343D29C7E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1596" r="24484" b="-1596"/>
          <a:stretch/>
        </p:blipFill>
        <p:spPr>
          <a:xfrm>
            <a:off x="4682167" y="2103309"/>
            <a:ext cx="2129265" cy="2657102"/>
          </a:xfrm>
          <a:prstGeom prst="rect">
            <a:avLst/>
          </a:prstGeom>
        </p:spPr>
      </p:pic>
      <p:pic>
        <p:nvPicPr>
          <p:cNvPr id="9" name="Picture 8" descr="A table with a blue surface with white circles&#10;&#10;Description automatically generated">
            <a:extLst>
              <a:ext uri="{FF2B5EF4-FFF2-40B4-BE49-F238E27FC236}">
                <a16:creationId xmlns:a16="http://schemas.microsoft.com/office/drawing/2014/main" id="{2A9B025A-B5E0-282D-4897-580FA772C2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20" r="-936"/>
          <a:stretch/>
        </p:blipFill>
        <p:spPr>
          <a:xfrm>
            <a:off x="6930472" y="2103309"/>
            <a:ext cx="2129265" cy="2657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 build="p"/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387726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Detector Results</a:t>
            </a:r>
          </a:p>
        </p:txBody>
      </p:sp>
      <p:pic>
        <p:nvPicPr>
          <p:cNvPr id="13" name="Picture 12" descr="A table with white plates and green rectangles&#10;&#10;Description automatically generated">
            <a:extLst>
              <a:ext uri="{FF2B5EF4-FFF2-40B4-BE49-F238E27FC236}">
                <a16:creationId xmlns:a16="http://schemas.microsoft.com/office/drawing/2014/main" id="{5F7663D8-8B78-DDC3-A0F0-F5C883D2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2" y="1068738"/>
            <a:ext cx="2792143" cy="3616185"/>
          </a:xfrm>
          <a:prstGeom prst="rect">
            <a:avLst/>
          </a:prstGeom>
        </p:spPr>
      </p:pic>
      <p:pic>
        <p:nvPicPr>
          <p:cNvPr id="17" name="Picture 16" descr="A table with white plates on it&#10;&#10;Description automatically generated">
            <a:extLst>
              <a:ext uri="{FF2B5EF4-FFF2-40B4-BE49-F238E27FC236}">
                <a16:creationId xmlns:a16="http://schemas.microsoft.com/office/drawing/2014/main" id="{29935939-163F-080D-28C6-554B5AA7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774" y="1068736"/>
            <a:ext cx="2792144" cy="3616187"/>
          </a:xfrm>
          <a:prstGeom prst="rect">
            <a:avLst/>
          </a:prstGeom>
        </p:spPr>
      </p:pic>
      <p:pic>
        <p:nvPicPr>
          <p:cNvPr id="19" name="Picture 18" descr="A table with white plates on it&#10;&#10;Description automatically generated">
            <a:extLst>
              <a:ext uri="{FF2B5EF4-FFF2-40B4-BE49-F238E27FC236}">
                <a16:creationId xmlns:a16="http://schemas.microsoft.com/office/drawing/2014/main" id="{09B2E4A8-71B7-118E-289B-8778190F4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437" y="1068736"/>
            <a:ext cx="2792144" cy="36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138835" y="216741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Relations between seats</a:t>
            </a:r>
          </a:p>
        </p:txBody>
      </p:sp>
      <p:pic>
        <p:nvPicPr>
          <p:cNvPr id="3" name="Picture 2" descr="A table with plates on it&#10;&#10;Description automatically generated">
            <a:extLst>
              <a:ext uri="{FF2B5EF4-FFF2-40B4-BE49-F238E27FC236}">
                <a16:creationId xmlns:a16="http://schemas.microsoft.com/office/drawing/2014/main" id="{6994F79B-BCFA-6DD4-EDF6-214FF9120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0"/>
          <a:stretch/>
        </p:blipFill>
        <p:spPr>
          <a:xfrm>
            <a:off x="669073" y="923186"/>
            <a:ext cx="3060941" cy="3916122"/>
          </a:xfrm>
          <a:prstGeom prst="rect">
            <a:avLst/>
          </a:prstGeom>
        </p:spPr>
      </p:pic>
      <p:pic>
        <p:nvPicPr>
          <p:cNvPr id="5" name="Picture 4" descr="A table with white plates on it&#10;&#10;Description automatically generated">
            <a:extLst>
              <a:ext uri="{FF2B5EF4-FFF2-40B4-BE49-F238E27FC236}">
                <a16:creationId xmlns:a16="http://schemas.microsoft.com/office/drawing/2014/main" id="{1ABFE226-6562-E086-FE53-6D4C213EA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65"/>
          <a:stretch/>
        </p:blipFill>
        <p:spPr>
          <a:xfrm>
            <a:off x="5056567" y="886409"/>
            <a:ext cx="3060941" cy="3989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9DD6D-12DA-4B68-1E87-F1C947E03C5C}"/>
              </a:ext>
            </a:extLst>
          </p:cNvPr>
          <p:cNvSpPr txBox="1"/>
          <p:nvPr/>
        </p:nvSpPr>
        <p:spPr>
          <a:xfrm>
            <a:off x="4244898" y="1434790"/>
            <a:ext cx="865943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= near</a:t>
            </a:r>
          </a:p>
          <a:p>
            <a:endParaRPr lang="en-US" dirty="0"/>
          </a:p>
          <a:p>
            <a:r>
              <a:rPr lang="en-US" dirty="0"/>
              <a:t>= across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0EFCF-CDB9-7C57-88D4-10E2603126B3}"/>
              </a:ext>
            </a:extLst>
          </p:cNvPr>
          <p:cNvSpPr/>
          <p:nvPr/>
        </p:nvSpPr>
        <p:spPr>
          <a:xfrm>
            <a:off x="3992136" y="1434790"/>
            <a:ext cx="252761" cy="267630"/>
          </a:xfrm>
          <a:prstGeom prst="rect">
            <a:avLst/>
          </a:prstGeom>
          <a:solidFill>
            <a:srgbClr val="03FA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C4D5C-2F41-905B-7BD2-1A5E2D73EBB8}"/>
              </a:ext>
            </a:extLst>
          </p:cNvPr>
          <p:cNvSpPr/>
          <p:nvPr/>
        </p:nvSpPr>
        <p:spPr>
          <a:xfrm>
            <a:off x="3992135" y="1905824"/>
            <a:ext cx="252761" cy="267630"/>
          </a:xfrm>
          <a:prstGeom prst="rect">
            <a:avLst/>
          </a:prstGeom>
          <a:solidFill>
            <a:srgbClr val="ECE30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8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1136413" y="435645"/>
            <a:ext cx="6871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tage 2: </a:t>
            </a:r>
            <a:r>
              <a:rPr lang="en-US" dirty="0"/>
              <a:t>Adding guest names</a:t>
            </a:r>
            <a:br>
              <a:rPr lang="en-US" dirty="0"/>
            </a:br>
            <a:r>
              <a:rPr lang="en-US" dirty="0"/>
              <a:t>and constraints</a:t>
            </a:r>
            <a:br>
              <a:rPr lang="en-US" dirty="0"/>
            </a:br>
            <a:endParaRPr dirty="0"/>
          </a:p>
        </p:txBody>
      </p:sp>
      <p:sp>
        <p:nvSpPr>
          <p:cNvPr id="2" name="Google Shape;535;p63">
            <a:extLst>
              <a:ext uri="{FF2B5EF4-FFF2-40B4-BE49-F238E27FC236}">
                <a16:creationId xmlns:a16="http://schemas.microsoft.com/office/drawing/2014/main" id="{1731998E-5983-F860-660B-F24B8F4735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3536" y="1716124"/>
            <a:ext cx="7616925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user enters names of the guests around the table.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dirty="0"/>
              <a:t>Paying attention to the number of detected spots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user also provides pairs of people who want to sit together, or sit far away from each other (for example – your boyfriend wants to sit next to you, but not your father…)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We build a symmetrical constraints matrix to represent the relationships between the people</a:t>
            </a:r>
          </a:p>
        </p:txBody>
      </p:sp>
    </p:spTree>
    <p:extLst>
      <p:ext uri="{BB962C8B-B14F-4D97-AF65-F5344CB8AC3E}">
        <p14:creationId xmlns:p14="http://schemas.microsoft.com/office/powerpoint/2010/main" val="9401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1136413" y="435645"/>
            <a:ext cx="68711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tage 3: using label relaxation</a:t>
            </a:r>
            <a:br>
              <a:rPr lang="en-US" dirty="0"/>
            </a:br>
            <a:endParaRPr dirty="0"/>
          </a:p>
        </p:txBody>
      </p:sp>
      <p:sp>
        <p:nvSpPr>
          <p:cNvPr id="2" name="Google Shape;535;p63">
            <a:extLst>
              <a:ext uri="{FF2B5EF4-FFF2-40B4-BE49-F238E27FC236}">
                <a16:creationId xmlns:a16="http://schemas.microsoft.com/office/drawing/2014/main" id="{BAB7EE3A-3396-8A6E-C382-5AEDAD6810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1759" y="1534871"/>
            <a:ext cx="7616925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/>
              <a:t>Using an adaptation of the Relaxation Algorithm we learned in class, we find the best overall sitting arrangement</a:t>
            </a:r>
          </a:p>
          <a:p>
            <a:pPr marL="0" indent="0" algn="l">
              <a:spcAft>
                <a:spcPts val="120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Google Shape;535;p63">
            <a:extLst>
              <a:ext uri="{FF2B5EF4-FFF2-40B4-BE49-F238E27FC236}">
                <a16:creationId xmlns:a16="http://schemas.microsoft.com/office/drawing/2014/main" id="{C091BB6F-D5CC-97D3-EE5D-A9B5CBA25115}"/>
              </a:ext>
            </a:extLst>
          </p:cNvPr>
          <p:cNvSpPr txBox="1">
            <a:spLocks/>
          </p:cNvSpPr>
          <p:nvPr/>
        </p:nvSpPr>
        <p:spPr>
          <a:xfrm>
            <a:off x="681759" y="2433009"/>
            <a:ext cx="3637476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We picked the</a:t>
            </a:r>
          </a:p>
          <a:p>
            <a:pPr marL="0" indent="0">
              <a:spcAft>
                <a:spcPts val="1200"/>
              </a:spcAft>
            </a:pPr>
            <a:r>
              <a:rPr lang="en-US" sz="2000" b="1" dirty="0"/>
              <a:t>Guest names</a:t>
            </a:r>
          </a:p>
          <a:p>
            <a:pPr marL="0" indent="0">
              <a:spcAft>
                <a:spcPts val="1200"/>
              </a:spcAft>
            </a:pPr>
            <a:r>
              <a:rPr lang="en-US" dirty="0"/>
              <a:t>To be the Labels</a:t>
            </a:r>
          </a:p>
        </p:txBody>
      </p:sp>
      <p:sp>
        <p:nvSpPr>
          <p:cNvPr id="4" name="Google Shape;535;p63">
            <a:extLst>
              <a:ext uri="{FF2B5EF4-FFF2-40B4-BE49-F238E27FC236}">
                <a16:creationId xmlns:a16="http://schemas.microsoft.com/office/drawing/2014/main" id="{1B01DA35-C2AC-6D5A-BAC6-F6F61D705C7E}"/>
              </a:ext>
            </a:extLst>
          </p:cNvPr>
          <p:cNvSpPr txBox="1">
            <a:spLocks/>
          </p:cNvSpPr>
          <p:nvPr/>
        </p:nvSpPr>
        <p:spPr>
          <a:xfrm>
            <a:off x="4490221" y="2433009"/>
            <a:ext cx="3637476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And the</a:t>
            </a:r>
          </a:p>
          <a:p>
            <a:pPr marL="0" indent="0">
              <a:spcAft>
                <a:spcPts val="1200"/>
              </a:spcAft>
            </a:pPr>
            <a:r>
              <a:rPr lang="en-US" sz="2000" b="1" dirty="0"/>
              <a:t>Sitting spots</a:t>
            </a:r>
          </a:p>
          <a:p>
            <a:pPr marL="0" indent="0">
              <a:spcAft>
                <a:spcPts val="1200"/>
              </a:spcAft>
            </a:pPr>
            <a:r>
              <a:rPr lang="en-US" dirty="0"/>
              <a:t>To be the Objects</a:t>
            </a:r>
          </a:p>
        </p:txBody>
      </p:sp>
      <p:sp>
        <p:nvSpPr>
          <p:cNvPr id="5" name="Google Shape;535;p63">
            <a:extLst>
              <a:ext uri="{FF2B5EF4-FFF2-40B4-BE49-F238E27FC236}">
                <a16:creationId xmlns:a16="http://schemas.microsoft.com/office/drawing/2014/main" id="{E18D92BD-DC96-0FAF-73C7-FDE92E68C21D}"/>
              </a:ext>
            </a:extLst>
          </p:cNvPr>
          <p:cNvSpPr txBox="1">
            <a:spLocks/>
          </p:cNvSpPr>
          <p:nvPr/>
        </p:nvSpPr>
        <p:spPr>
          <a:xfrm>
            <a:off x="763536" y="3829747"/>
            <a:ext cx="7616925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The original order of insertion is the initial assignment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Unlike the original algo, assigning a label to 2 different objects is not allowed</a:t>
            </a:r>
          </a:p>
          <a:p>
            <a:pPr marL="0" indent="0" algn="l"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4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382</Words>
  <Application>Microsoft Office PowerPoint</Application>
  <PresentationFormat>On-screen Show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</vt:lpstr>
      <vt:lpstr>Vidaloka</vt:lpstr>
      <vt:lpstr>Lato</vt:lpstr>
      <vt:lpstr>Arial</vt:lpstr>
      <vt:lpstr>Crimson Text</vt:lpstr>
      <vt:lpstr>Minimalist Business Slides XL by Slidesgo</vt:lpstr>
      <vt:lpstr>PowerPoint Presentation</vt:lpstr>
      <vt:lpstr>How many people were at your Passover evening? </vt:lpstr>
      <vt:lpstr>How does it work?</vt:lpstr>
      <vt:lpstr>Stage 1: Detecting the table’s seat layout </vt:lpstr>
      <vt:lpstr>Plates detection</vt:lpstr>
      <vt:lpstr>Detector Results</vt:lpstr>
      <vt:lpstr>Relations between seats</vt:lpstr>
      <vt:lpstr>Stage 2: Adding guest names and constraints </vt:lpstr>
      <vt:lpstr>Stage 3: using label relaxation </vt:lpstr>
      <vt:lpstr>Stage 4: finding the best arrangement </vt:lpstr>
      <vt:lpstr>User Interface: Flask Website</vt:lpstr>
      <vt:lpstr>User Interface: Flask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Michal Shechter</dc:creator>
  <cp:lastModifiedBy>uri ziv</cp:lastModifiedBy>
  <cp:revision>8</cp:revision>
  <dcterms:modified xsi:type="dcterms:W3CDTF">2024-05-01T22:34:50Z</dcterms:modified>
</cp:coreProperties>
</file>